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9" r:id="rId4"/>
    <p:sldId id="260" r:id="rId5"/>
    <p:sldId id="261" r:id="rId6"/>
    <p:sldId id="262"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E2216CDC-4626-4922-8D14-2E949AE84EF3}" type="datetimeFigureOut">
              <a:rPr lang="fa-IR" smtClean="0"/>
              <a:pPr/>
              <a:t>02/07/1437</a:t>
            </a:fld>
            <a:endParaRPr lang="fa-IR"/>
          </a:p>
        </p:txBody>
      </p:sp>
      <p:sp>
        <p:nvSpPr>
          <p:cNvPr id="20" name="Footer Placeholder 19"/>
          <p:cNvSpPr>
            <a:spLocks noGrp="1"/>
          </p:cNvSpPr>
          <p:nvPr>
            <p:ph type="ftr" sz="quarter" idx="11"/>
          </p:nvPr>
        </p:nvSpPr>
        <p:spPr/>
        <p:txBody>
          <a:bodyPr/>
          <a:lstStyle>
            <a:extLst/>
          </a:lstStyle>
          <a:p>
            <a:endParaRPr lang="fa-IR"/>
          </a:p>
        </p:txBody>
      </p:sp>
      <p:sp>
        <p:nvSpPr>
          <p:cNvPr id="10" name="Slide Number Placeholder 9"/>
          <p:cNvSpPr>
            <a:spLocks noGrp="1"/>
          </p:cNvSpPr>
          <p:nvPr>
            <p:ph type="sldNum" sz="quarter" idx="12"/>
          </p:nvPr>
        </p:nvSpPr>
        <p:spPr/>
        <p:txBody>
          <a:bodyPr/>
          <a:lstStyle>
            <a:extLst/>
          </a:lstStyle>
          <a:p>
            <a:fld id="{C2FE5090-F006-4F0C-9E48-646BCB2D7DBF}" type="slidenum">
              <a:rPr lang="fa-IR" smtClean="0"/>
              <a:pPr/>
              <a:t>‹#›</a:t>
            </a:fld>
            <a:endParaRPr lang="fa-IR"/>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2216CDC-4626-4922-8D14-2E949AE84EF3}" type="datetimeFigureOut">
              <a:rPr lang="fa-IR" smtClean="0"/>
              <a:pPr/>
              <a:t>02/07/1437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C2FE5090-F006-4F0C-9E48-646BCB2D7DBF}" type="slidenum">
              <a:rPr lang="fa-IR" smtClean="0"/>
              <a:pPr/>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2216CDC-4626-4922-8D14-2E949AE84EF3}" type="datetimeFigureOut">
              <a:rPr lang="fa-IR" smtClean="0"/>
              <a:pPr/>
              <a:t>02/07/1437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C2FE5090-F006-4F0C-9E48-646BCB2D7DBF}" type="slidenum">
              <a:rPr lang="fa-IR" smtClean="0"/>
              <a:pPr/>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E2216CDC-4626-4922-8D14-2E949AE84EF3}" type="datetimeFigureOut">
              <a:rPr lang="fa-IR" smtClean="0"/>
              <a:pPr/>
              <a:t>02/07/1437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C2FE5090-F006-4F0C-9E48-646BCB2D7DBF}" type="slidenum">
              <a:rPr lang="fa-IR" smtClean="0"/>
              <a:pPr/>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E2216CDC-4626-4922-8D14-2E949AE84EF3}" type="datetimeFigureOut">
              <a:rPr lang="fa-IR" smtClean="0"/>
              <a:pPr/>
              <a:t>02/07/1437</a:t>
            </a:fld>
            <a:endParaRPr lang="fa-IR"/>
          </a:p>
        </p:txBody>
      </p:sp>
      <p:sp>
        <p:nvSpPr>
          <p:cNvPr id="5" name="Footer Placeholder 4"/>
          <p:cNvSpPr>
            <a:spLocks noGrp="1"/>
          </p:cNvSpPr>
          <p:nvPr>
            <p:ph type="ftr" sz="quarter" idx="11"/>
          </p:nvPr>
        </p:nvSpPr>
        <p:spPr/>
        <p:txBody>
          <a:bodyPr/>
          <a:lstStyle>
            <a:extLst/>
          </a:lstStyle>
          <a:p>
            <a:endParaRPr lang="fa-IR"/>
          </a:p>
        </p:txBody>
      </p:sp>
      <p:sp>
        <p:nvSpPr>
          <p:cNvPr id="6" name="Slide Number Placeholder 5"/>
          <p:cNvSpPr>
            <a:spLocks noGrp="1"/>
          </p:cNvSpPr>
          <p:nvPr>
            <p:ph type="sldNum" sz="quarter" idx="12"/>
          </p:nvPr>
        </p:nvSpPr>
        <p:spPr/>
        <p:txBody>
          <a:bodyPr/>
          <a:lstStyle>
            <a:extLst/>
          </a:lstStyle>
          <a:p>
            <a:fld id="{C2FE5090-F006-4F0C-9E48-646BCB2D7DBF}" type="slidenum">
              <a:rPr lang="fa-IR" smtClean="0"/>
              <a:pPr/>
              <a:t>‹#›</a:t>
            </a:fld>
            <a:endParaRPr lang="fa-IR"/>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2216CDC-4626-4922-8D14-2E949AE84EF3}" type="datetimeFigureOut">
              <a:rPr lang="fa-IR" smtClean="0"/>
              <a:pPr/>
              <a:t>02/07/1437</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C2FE5090-F006-4F0C-9E48-646BCB2D7DBF}" type="slidenum">
              <a:rPr lang="fa-IR" smtClean="0"/>
              <a:pPr/>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E2216CDC-4626-4922-8D14-2E949AE84EF3}" type="datetimeFigureOut">
              <a:rPr lang="fa-IR" smtClean="0"/>
              <a:pPr/>
              <a:t>02/07/1437</a:t>
            </a:fld>
            <a:endParaRPr lang="fa-IR"/>
          </a:p>
        </p:txBody>
      </p:sp>
      <p:sp>
        <p:nvSpPr>
          <p:cNvPr id="8" name="Footer Placeholder 7"/>
          <p:cNvSpPr>
            <a:spLocks noGrp="1"/>
          </p:cNvSpPr>
          <p:nvPr>
            <p:ph type="ftr" sz="quarter" idx="11"/>
          </p:nvPr>
        </p:nvSpPr>
        <p:spPr/>
        <p:txBody>
          <a:bodyPr/>
          <a:lstStyle>
            <a:extLst/>
          </a:lstStyle>
          <a:p>
            <a:endParaRPr lang="fa-IR"/>
          </a:p>
        </p:txBody>
      </p:sp>
      <p:sp>
        <p:nvSpPr>
          <p:cNvPr id="9" name="Slide Number Placeholder 8"/>
          <p:cNvSpPr>
            <a:spLocks noGrp="1"/>
          </p:cNvSpPr>
          <p:nvPr>
            <p:ph type="sldNum" sz="quarter" idx="12"/>
          </p:nvPr>
        </p:nvSpPr>
        <p:spPr/>
        <p:txBody>
          <a:bodyPr/>
          <a:lstStyle>
            <a:extLst/>
          </a:lstStyle>
          <a:p>
            <a:fld id="{C2FE5090-F006-4F0C-9E48-646BCB2D7DBF}" type="slidenum">
              <a:rPr lang="fa-IR" smtClean="0"/>
              <a:pPr/>
              <a:t>‹#›</a:t>
            </a:fld>
            <a:endParaRPr lang="fa-I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E2216CDC-4626-4922-8D14-2E949AE84EF3}" type="datetimeFigureOut">
              <a:rPr lang="fa-IR" smtClean="0"/>
              <a:pPr/>
              <a:t>02/07/1437</a:t>
            </a:fld>
            <a:endParaRPr lang="fa-IR"/>
          </a:p>
        </p:txBody>
      </p:sp>
      <p:sp>
        <p:nvSpPr>
          <p:cNvPr id="4" name="Footer Placeholder 3"/>
          <p:cNvSpPr>
            <a:spLocks noGrp="1"/>
          </p:cNvSpPr>
          <p:nvPr>
            <p:ph type="ftr" sz="quarter" idx="11"/>
          </p:nvPr>
        </p:nvSpPr>
        <p:spPr/>
        <p:txBody>
          <a:bodyPr/>
          <a:lstStyle>
            <a:extLst/>
          </a:lstStyle>
          <a:p>
            <a:endParaRPr lang="fa-IR"/>
          </a:p>
        </p:txBody>
      </p:sp>
      <p:sp>
        <p:nvSpPr>
          <p:cNvPr id="5" name="Slide Number Placeholder 4"/>
          <p:cNvSpPr>
            <a:spLocks noGrp="1"/>
          </p:cNvSpPr>
          <p:nvPr>
            <p:ph type="sldNum" sz="quarter" idx="12"/>
          </p:nvPr>
        </p:nvSpPr>
        <p:spPr/>
        <p:txBody>
          <a:bodyPr/>
          <a:lstStyle>
            <a:extLst/>
          </a:lstStyle>
          <a:p>
            <a:fld id="{C2FE5090-F006-4F0C-9E48-646BCB2D7DBF}" type="slidenum">
              <a:rPr lang="fa-IR" smtClean="0"/>
              <a:pPr/>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E2216CDC-4626-4922-8D14-2E949AE84EF3}" type="datetimeFigureOut">
              <a:rPr lang="fa-IR" smtClean="0"/>
              <a:pPr/>
              <a:t>02/07/1437</a:t>
            </a:fld>
            <a:endParaRPr lang="fa-IR"/>
          </a:p>
        </p:txBody>
      </p:sp>
      <p:sp>
        <p:nvSpPr>
          <p:cNvPr id="3" name="Footer Placeholder 2"/>
          <p:cNvSpPr>
            <a:spLocks noGrp="1"/>
          </p:cNvSpPr>
          <p:nvPr>
            <p:ph type="ftr" sz="quarter" idx="11"/>
          </p:nvPr>
        </p:nvSpPr>
        <p:spPr/>
        <p:txBody>
          <a:bodyPr/>
          <a:lstStyle>
            <a:extLst/>
          </a:lstStyle>
          <a:p>
            <a:endParaRPr lang="fa-IR"/>
          </a:p>
        </p:txBody>
      </p:sp>
      <p:sp>
        <p:nvSpPr>
          <p:cNvPr id="4" name="Slide Number Placeholder 3"/>
          <p:cNvSpPr>
            <a:spLocks noGrp="1"/>
          </p:cNvSpPr>
          <p:nvPr>
            <p:ph type="sldNum" sz="quarter" idx="12"/>
          </p:nvPr>
        </p:nvSpPr>
        <p:spPr/>
        <p:txBody>
          <a:bodyPr/>
          <a:lstStyle>
            <a:extLst/>
          </a:lstStyle>
          <a:p>
            <a:fld id="{C2FE5090-F006-4F0C-9E48-646BCB2D7DBF}" type="slidenum">
              <a:rPr lang="fa-IR" smtClean="0"/>
              <a:pPr/>
              <a:t>‹#›</a:t>
            </a:fld>
            <a:endParaRPr lang="fa-IR"/>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E2216CDC-4626-4922-8D14-2E949AE84EF3}" type="datetimeFigureOut">
              <a:rPr lang="fa-IR" smtClean="0"/>
              <a:pPr/>
              <a:t>02/07/1437</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C2FE5090-F006-4F0C-9E48-646BCB2D7DBF}" type="slidenum">
              <a:rPr lang="fa-IR" smtClean="0"/>
              <a:pPr/>
              <a:t>‹#›</a:t>
            </a:fld>
            <a:endParaRPr lang="fa-I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E2216CDC-4626-4922-8D14-2E949AE84EF3}" type="datetimeFigureOut">
              <a:rPr lang="fa-IR" smtClean="0"/>
              <a:pPr/>
              <a:t>02/07/1437</a:t>
            </a:fld>
            <a:endParaRPr lang="fa-IR"/>
          </a:p>
        </p:txBody>
      </p:sp>
      <p:sp>
        <p:nvSpPr>
          <p:cNvPr id="6" name="Footer Placeholder 5"/>
          <p:cNvSpPr>
            <a:spLocks noGrp="1"/>
          </p:cNvSpPr>
          <p:nvPr>
            <p:ph type="ftr" sz="quarter" idx="11"/>
          </p:nvPr>
        </p:nvSpPr>
        <p:spPr/>
        <p:txBody>
          <a:bodyPr/>
          <a:lstStyle>
            <a:extLst/>
          </a:lstStyle>
          <a:p>
            <a:endParaRPr lang="fa-IR"/>
          </a:p>
        </p:txBody>
      </p:sp>
      <p:sp>
        <p:nvSpPr>
          <p:cNvPr id="7" name="Slide Number Placeholder 6"/>
          <p:cNvSpPr>
            <a:spLocks noGrp="1"/>
          </p:cNvSpPr>
          <p:nvPr>
            <p:ph type="sldNum" sz="quarter" idx="12"/>
          </p:nvPr>
        </p:nvSpPr>
        <p:spPr/>
        <p:txBody>
          <a:bodyPr/>
          <a:lstStyle>
            <a:extLst/>
          </a:lstStyle>
          <a:p>
            <a:fld id="{C2FE5090-F006-4F0C-9E48-646BCB2D7DBF}" type="slidenum">
              <a:rPr lang="fa-IR" smtClean="0"/>
              <a:pPr/>
              <a:t>‹#›</a:t>
            </a:fld>
            <a:endParaRPr lang="fa-IR"/>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2216CDC-4626-4922-8D14-2E949AE84EF3}" type="datetimeFigureOut">
              <a:rPr lang="fa-IR" smtClean="0"/>
              <a:pPr/>
              <a:t>02/07/1437</a:t>
            </a:fld>
            <a:endParaRPr lang="fa-IR"/>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a-IR"/>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2FE5090-F006-4F0C-9E48-646BCB2D7DBF}" type="slidenum">
              <a:rPr lang="fa-IR" smtClean="0"/>
              <a:pPr/>
              <a:t>‹#›</a:t>
            </a:fld>
            <a:endParaRPr lang="fa-IR"/>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shafajoo.com/content/blog/929"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shafajoo.com/content/blog/564"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500042"/>
            <a:ext cx="8305800" cy="1981200"/>
          </a:xfrm>
        </p:spPr>
        <p:txBody>
          <a:bodyPr/>
          <a:lstStyle/>
          <a:p>
            <a:r>
              <a:rPr lang="ar-SA" b="1" dirty="0" smtClean="0">
                <a:latin typeface="Andalus" pitchFamily="18" charset="-78"/>
                <a:cs typeface="Andalus" pitchFamily="18" charset="-78"/>
              </a:rPr>
              <a:t>سندروم کاوازاکي</a:t>
            </a:r>
            <a:endParaRPr lang="fa-IR" dirty="0">
              <a:latin typeface="Andalus" pitchFamily="18" charset="-78"/>
              <a:cs typeface="Andalus" pitchFamily="18" charset="-78"/>
            </a:endParaRPr>
          </a:p>
        </p:txBody>
      </p:sp>
      <p:sp>
        <p:nvSpPr>
          <p:cNvPr id="3" name="Subtitle 2"/>
          <p:cNvSpPr>
            <a:spLocks noGrp="1"/>
          </p:cNvSpPr>
          <p:nvPr>
            <p:ph type="subTitle" idx="1"/>
          </p:nvPr>
        </p:nvSpPr>
        <p:spPr>
          <a:xfrm>
            <a:off x="500034" y="1643050"/>
            <a:ext cx="8305800" cy="1143000"/>
          </a:xfrm>
        </p:spPr>
        <p:style>
          <a:lnRef idx="1">
            <a:schemeClr val="accent2"/>
          </a:lnRef>
          <a:fillRef idx="2">
            <a:schemeClr val="accent2"/>
          </a:fillRef>
          <a:effectRef idx="1">
            <a:schemeClr val="accent2"/>
          </a:effectRef>
          <a:fontRef idx="minor">
            <a:schemeClr val="dk1"/>
          </a:fontRef>
        </p:style>
        <p:txBody>
          <a:bodyPr>
            <a:normAutofit/>
          </a:bodyPr>
          <a:lstStyle/>
          <a:p>
            <a:r>
              <a:rPr lang="fa-IR" sz="4800" dirty="0" smtClean="0">
                <a:latin typeface="Andalus" pitchFamily="18" charset="-78"/>
                <a:cs typeface="Andalus" pitchFamily="18" charset="-78"/>
              </a:rPr>
              <a:t>سندروم کاوازاکی</a:t>
            </a:r>
            <a:endParaRPr lang="fa-IR" sz="4800" dirty="0">
              <a:latin typeface="Andalus" pitchFamily="18" charset="-78"/>
              <a:cs typeface="Andalus" pitchFamily="18" charset="-78"/>
            </a:endParaRPr>
          </a:p>
        </p:txBody>
      </p:sp>
      <p:pic>
        <p:nvPicPr>
          <p:cNvPr id="4" name="Picture 3" descr="https://encrypted-tbn0.gstatic.com/images?q=tbn:ANd9GcR0NjOryvAWoJVPnWTIWuWY8IyuUNPtE_JL8whqVuIiQMnxko09"/>
          <p:cNvPicPr/>
          <p:nvPr/>
        </p:nvPicPr>
        <p:blipFill>
          <a:blip r:embed="rId2">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1928794" y="2786058"/>
            <a:ext cx="2428892" cy="3214710"/>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pic>
        <p:nvPicPr>
          <p:cNvPr id="5" name="Picture 4" descr="http://img1.tebyan.net/big/1390/11/1241786115418582321101523576615598184177.jpg"/>
          <p:cNvPicPr/>
          <p:nvPr/>
        </p:nvPicPr>
        <p:blipFill>
          <a:blip r:embed="rId3">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 xmlns:wpc="http://schemas.microsoft.com/office/word/2010/wordprocessingCanvas" xmlns:mc="http://schemas.openxmlformats.org/markup-compatibility/2006" xmlns:o="urn:schemas-microsoft-com:office:office" xmlns:v="urn:schemas-microsoft-com:vml" xmlns:wp14="http://schemas.microsoft.com/office/word/2010/wordprocessingDrawing" xmlns:w10="urn:schemas-microsoft-com:office:word" xmlns:w="http://schemas.openxmlformats.org/wordprocessingml/2006/main" xmlns:w14="http://schemas.microsoft.com/office/word/2010/wordml" xmlns:wpg="http://schemas.microsoft.com/office/word/2010/wordprocessingGroup" xmlns:wpi="http://schemas.microsoft.com/office/word/2010/wordprocessingInk"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4643438" y="2786058"/>
            <a:ext cx="2786082" cy="3500462"/>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4110" cy="1082660"/>
          </a:xfrm>
        </p:spPr>
        <p:txBody>
          <a:bodyPr>
            <a:normAutofit/>
          </a:bodyPr>
          <a:lstStyle/>
          <a:p>
            <a:pPr algn="r"/>
            <a:r>
              <a:rPr lang="fa-IR" sz="2800" b="1" dirty="0" smtClean="0"/>
              <a:t>بیماری کاوازاکی چگونه برروی قلب اثرمیگذارد:</a:t>
            </a:r>
            <a:r>
              <a:rPr lang="en-US" sz="2800" dirty="0" smtClean="0"/>
              <a:t/>
            </a:r>
            <a:br>
              <a:rPr lang="en-US" sz="2800" dirty="0" smtClean="0"/>
            </a:br>
            <a:endParaRPr lang="fa-IR" sz="2800" dirty="0"/>
          </a:p>
        </p:txBody>
      </p:sp>
      <p:sp>
        <p:nvSpPr>
          <p:cNvPr id="3" name="Content Placeholder 2"/>
          <p:cNvSpPr>
            <a:spLocks noGrp="1"/>
          </p:cNvSpPr>
          <p:nvPr>
            <p:ph idx="1"/>
          </p:nvPr>
        </p:nvSpPr>
        <p:spPr/>
        <p:txBody>
          <a:bodyPr>
            <a:normAutofit lnSpcReduction="10000"/>
          </a:bodyPr>
          <a:lstStyle/>
          <a:p>
            <a:pPr fontAlgn="base"/>
            <a:r>
              <a:rPr lang="fa-IR" dirty="0" smtClean="0"/>
              <a:t> </a:t>
            </a:r>
            <a:endParaRPr lang="en-US" dirty="0" smtClean="0"/>
          </a:p>
          <a:p>
            <a:pPr algn="justLow" fontAlgn="base"/>
            <a:r>
              <a:rPr lang="fa-IR" sz="3000" dirty="0" smtClean="0"/>
              <a:t>1-میوکاردیت :دراغلب موارد با معاینه واکو تشخیص داده نمیشود اما گاهی کودک درمرحله حادبیماری دچار نارسایی قلب میشودکه افزایش ضربان قلب دیده میشود اما این افزایش بیشتراز زمانی است که تب عامل افزایش باشد.</a:t>
            </a:r>
            <a:endParaRPr lang="en-US" sz="3000" dirty="0" smtClean="0"/>
          </a:p>
          <a:p>
            <a:pPr algn="justLow" fontAlgn="base"/>
            <a:r>
              <a:rPr lang="fa-IR" sz="3000" dirty="0" smtClean="0"/>
              <a:t>2-التهاب دریچه های قلب(والولیت):دراین حالت دریچه های قلب که جریان خون به درون قلب راکنترل میکننددچار التهاب میشوندکه نارسایی میترال وآئورت را به دنبال داردکه ممکن است نیاز به عمل جراحی پیدا شود.</a:t>
            </a:r>
            <a:endParaRPr lang="en-US" sz="3000" dirty="0"/>
          </a:p>
        </p:txBody>
      </p:sp>
    </p:spTree>
  </p:cSld>
  <p:clrMapOvr>
    <a:masterClrMapping/>
  </p:clrMapOvr>
  <p:transition>
    <p:split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2800" b="1" dirty="0" smtClean="0"/>
              <a:t>تشخیص بیماری کاوازاکی :</a:t>
            </a:r>
            <a:br>
              <a:rPr lang="ar-SA" sz="2800" b="1" dirty="0" smtClean="0"/>
            </a:br>
            <a:endParaRPr lang="fa-IR" sz="2800" dirty="0"/>
          </a:p>
        </p:txBody>
      </p:sp>
      <p:sp>
        <p:nvSpPr>
          <p:cNvPr id="3" name="Content Placeholder 2"/>
          <p:cNvSpPr>
            <a:spLocks noGrp="1"/>
          </p:cNvSpPr>
          <p:nvPr>
            <p:ph idx="1"/>
          </p:nvPr>
        </p:nvSpPr>
        <p:spPr/>
        <p:txBody>
          <a:bodyPr>
            <a:normAutofit/>
          </a:bodyPr>
          <a:lstStyle/>
          <a:p>
            <a:pPr algn="justLow"/>
            <a:r>
              <a:rPr lang="ar-SA" sz="2800" dirty="0" smtClean="0"/>
              <a:t>هيچ تست آزمايشگاهي اختصاصي براي تشخيص اين بيماري وجود ندارد و در واقع تشخيص اين بيماري براساس مشخصات کلينيکي بيمار است. به طور کلي تشخيص بيماري به خصوص در فازهاي اوليه بيماري مشکل است و بسياري از بچه ها چندين بار مراجعه پزشکي دارند و سپس بيماري آنها تشخيص داده مي شود. از طرف ديگر بيماري هاي ديگري مثل مخملک و بيماري هاي ويروسي و سندروم شوک توکسيک نيز مي توانند به علت داشتن علائم مشابه با اين بيماري اشتباه شوند.</a:t>
            </a:r>
            <a:endParaRPr lang="en-US" sz="2800" dirty="0" smtClean="0"/>
          </a:p>
          <a:p>
            <a:endParaRPr lang="fa-IR" dirty="0"/>
          </a:p>
        </p:txBody>
      </p:sp>
    </p:spTree>
  </p:cSld>
  <p:clrMapOvr>
    <a:masterClrMapping/>
  </p:clrMapOvr>
  <p:transition>
    <p:pull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5852" y="500042"/>
            <a:ext cx="7429552" cy="5929354"/>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r" fontAlgn="base"/>
            <a:r>
              <a:rPr lang="ar-SA" sz="3100" dirty="0" smtClean="0">
                <a:effectLst/>
              </a:rPr>
              <a:t>به طور کلاسيک تب بيش از 5 روز به علاوه بروز 4 علامت از 5 علامت زير مي تواند تشخيص بيماري کاوازاکي باشد:</a:t>
            </a:r>
            <a:r>
              <a:rPr lang="en-US" sz="3100" dirty="0" smtClean="0">
                <a:effectLst/>
              </a:rPr>
              <a:t/>
            </a:r>
            <a:br>
              <a:rPr lang="en-US" sz="3100" dirty="0" smtClean="0">
                <a:effectLst/>
              </a:rPr>
            </a:br>
            <a:r>
              <a:rPr lang="ar-SA" sz="3100" dirty="0" smtClean="0">
                <a:effectLst/>
              </a:rPr>
              <a:t/>
            </a:r>
            <a:br>
              <a:rPr lang="ar-SA" sz="3100" dirty="0" smtClean="0">
                <a:effectLst/>
              </a:rPr>
            </a:br>
            <a:r>
              <a:rPr lang="ar-SA" sz="3100" b="1" dirty="0" smtClean="0">
                <a:effectLst/>
              </a:rPr>
              <a:t>1- قرمزي لب ها و دهان يا ترک خوردگي اطراف لب ها</a:t>
            </a:r>
            <a:br>
              <a:rPr lang="ar-SA" sz="3100" b="1" dirty="0" smtClean="0">
                <a:effectLst/>
              </a:rPr>
            </a:br>
            <a:r>
              <a:rPr lang="ar-SA" sz="3100" b="1" dirty="0" smtClean="0">
                <a:effectLst/>
              </a:rPr>
              <a:t>2- دانه هاي پوستي</a:t>
            </a:r>
            <a:br>
              <a:rPr lang="ar-SA" sz="3100" b="1" dirty="0" smtClean="0">
                <a:effectLst/>
              </a:rPr>
            </a:br>
            <a:r>
              <a:rPr lang="ar-SA" sz="3100" b="1" dirty="0" smtClean="0">
                <a:effectLst/>
              </a:rPr>
              <a:t>3- تورم پشت دست و پا</a:t>
            </a:r>
            <a:br>
              <a:rPr lang="ar-SA" sz="3100" b="1" dirty="0" smtClean="0">
                <a:effectLst/>
              </a:rPr>
            </a:br>
            <a:r>
              <a:rPr lang="ar-SA" sz="3100" b="1" dirty="0" smtClean="0">
                <a:effectLst/>
              </a:rPr>
              <a:t>4- قرمزي چشم ها (هر دو چشم)</a:t>
            </a:r>
            <a:br>
              <a:rPr lang="ar-SA" sz="3100" b="1" dirty="0" smtClean="0">
                <a:effectLst/>
              </a:rPr>
            </a:br>
            <a:r>
              <a:rPr lang="ar-SA" sz="3100" b="1" dirty="0" smtClean="0">
                <a:effectLst/>
              </a:rPr>
              <a:t>5- تورم غده لنفاوي در گردن که به صورت يکطرفه باشد و حداقل 1/5 سانتي متر بزرگي آن باشد.</a:t>
            </a:r>
            <a:r>
              <a:rPr lang="en-US" sz="3100" dirty="0" smtClean="0">
                <a:effectLst/>
              </a:rPr>
              <a:t/>
            </a:r>
            <a:br>
              <a:rPr lang="en-US" sz="3100" dirty="0" smtClean="0">
                <a:effectLst/>
              </a:rPr>
            </a:br>
            <a:r>
              <a:rPr lang="ar-SA" dirty="0" smtClean="0">
                <a:effectLst/>
              </a:rPr>
              <a:t> </a:t>
            </a:r>
            <a:r>
              <a:rPr lang="en-US" dirty="0" smtClean="0">
                <a:effectLst/>
              </a:rPr>
              <a:t/>
            </a:r>
            <a:br>
              <a:rPr lang="en-US" dirty="0" smtClean="0">
                <a:effectLst/>
              </a:rPr>
            </a:br>
            <a:endParaRPr lang="fa-IR" dirty="0">
              <a:effectLst/>
            </a:endParaRPr>
          </a:p>
        </p:txBody>
      </p:sp>
    </p:spTree>
  </p:cSld>
  <p:clrMapOvr>
    <a:masterClrMapping/>
  </p:clrMapOvr>
  <p:transition>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2800" b="1" dirty="0" smtClean="0"/>
              <a:t> درمان بیماری کاوازاکی :</a:t>
            </a:r>
            <a:r>
              <a:rPr lang="en-US" sz="2800" dirty="0" smtClean="0"/>
              <a:t/>
            </a:r>
            <a:br>
              <a:rPr lang="en-US" sz="2800" dirty="0" smtClean="0"/>
            </a:br>
            <a:endParaRPr lang="fa-IR" sz="2800" dirty="0"/>
          </a:p>
        </p:txBody>
      </p:sp>
      <p:sp>
        <p:nvSpPr>
          <p:cNvPr id="3" name="Content Placeholder 2"/>
          <p:cNvSpPr>
            <a:spLocks noGrp="1"/>
          </p:cNvSpPr>
          <p:nvPr>
            <p:ph idx="1"/>
          </p:nvPr>
        </p:nvSpPr>
        <p:spPr>
          <a:xfrm>
            <a:off x="1435608" y="1000108"/>
            <a:ext cx="7494110" cy="5572164"/>
          </a:xfrm>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pPr lvl="0" algn="justLow"/>
            <a:r>
              <a:rPr lang="ar-SA" sz="3400" dirty="0" smtClean="0"/>
              <a:t>همه بچه هايي که در آنها اين بيماري تشخيص داده شد بايد بستري شوند و هر په سريعتر براي پيشگيري از آسيب به عروق کرونر قلبي درمان براي آنها شروع شود. درمان استاندارد تزريق ايمونوگلوبولين وريدي (</a:t>
            </a:r>
            <a:r>
              <a:rPr lang="en-US" sz="2600" dirty="0" smtClean="0"/>
              <a:t>IVIG</a:t>
            </a:r>
            <a:r>
              <a:rPr lang="ar-SA" sz="3400" dirty="0" smtClean="0"/>
              <a:t>) است. با تجويز اين دارو در طي 24 ساعت حال بيمار رو به بهبود مي رود. بهترين زمان براي تجويز </a:t>
            </a:r>
            <a:r>
              <a:rPr lang="en-US" sz="2600" dirty="0" smtClean="0"/>
              <a:t>IVIG</a:t>
            </a:r>
            <a:r>
              <a:rPr lang="ar-SA" sz="3400" dirty="0" smtClean="0"/>
              <a:t> هفت روز اول بيماري است.این دارو فاز حاد بیماری راکاهش میدهدواز آسیب به عروق کرونر میکاهدکه با </a:t>
            </a:r>
            <a:r>
              <a:rPr lang="en-US" sz="3400" dirty="0" smtClean="0"/>
              <a:t>    </a:t>
            </a:r>
            <a:r>
              <a:rPr lang="en-US" sz="2600" dirty="0" smtClean="0"/>
              <a:t>Dose:2g/Kg</a:t>
            </a:r>
            <a:r>
              <a:rPr lang="en-US" sz="3400" dirty="0" smtClean="0"/>
              <a:t> </a:t>
            </a:r>
            <a:r>
              <a:rPr lang="fa-IR" sz="3400" dirty="0" smtClean="0"/>
              <a:t>به صورت وریدی طی 12-8ساعت تجویز میشود.مصرف این دارو تا 10روز اول 5-3برابرمیزان آنوریسم راکاهش میدهداما بعداز 10روز هم همچنان کمک کننده است .</a:t>
            </a:r>
            <a:r>
              <a:rPr lang="ar-SA" sz="3400" dirty="0" smtClean="0"/>
              <a:t>علاوه بر </a:t>
            </a:r>
            <a:r>
              <a:rPr lang="en-US" sz="2600" dirty="0" smtClean="0"/>
              <a:t>IVIG</a:t>
            </a:r>
            <a:r>
              <a:rPr lang="ar-SA" sz="3400" dirty="0" smtClean="0"/>
              <a:t> ، آسپرين نيز براي اينگونه بيماران تجويز مي شود. آسپرین که به کاهش تب و درد والتهاب کمک می کند و از خطر احتمالی لخته شدن خون کم می کند.0</a:t>
            </a:r>
            <a:r>
              <a:rPr lang="ar-SA" sz="2600" dirty="0" smtClean="0"/>
              <a:t>(</a:t>
            </a:r>
            <a:r>
              <a:rPr lang="en-US" sz="2600" dirty="0" smtClean="0"/>
              <a:t>20-25mg/Kg/Dose</a:t>
            </a:r>
            <a:r>
              <a:rPr lang="fa-IR" sz="3400" dirty="0" smtClean="0"/>
              <a:t>هراز 6ساعت در چند روز اول جهت کاهش تب وزمانی که کودک 3-2روز تب نداشت دوز آسپرین کاهش مییابد</a:t>
            </a:r>
            <a:r>
              <a:rPr lang="ar-SA" sz="3400" dirty="0" smtClean="0"/>
              <a:t>به(</a:t>
            </a:r>
            <a:r>
              <a:rPr lang="en-US" sz="2600" dirty="0" smtClean="0"/>
              <a:t>3-5mg/kg/Days</a:t>
            </a:r>
            <a:r>
              <a:rPr lang="fa-IR" sz="3400" dirty="0" smtClean="0"/>
              <a:t>)وسپس دارو قطع میشودمگردر صورتی که آسیب به عروق کرونر وجود داشته باشد.</a:t>
            </a:r>
            <a:endParaRPr lang="en-US" sz="3400" dirty="0" smtClean="0"/>
          </a:p>
          <a:p>
            <a:endParaRPr lang="fa-IR" sz="3400" dirty="0"/>
          </a:p>
        </p:txBody>
      </p:sp>
    </p:spTree>
  </p:cSld>
  <p:clrMapOvr>
    <a:masterClrMapping/>
  </p:clrMapOvr>
  <p:transition>
    <p:zoom dir="in"/>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500042"/>
            <a:ext cx="7351234" cy="5857916"/>
          </a:xfrm>
        </p:spPr>
        <p:style>
          <a:lnRef idx="1">
            <a:schemeClr val="accent2"/>
          </a:lnRef>
          <a:fillRef idx="2">
            <a:schemeClr val="accent2"/>
          </a:fillRef>
          <a:effectRef idx="1">
            <a:schemeClr val="accent2"/>
          </a:effectRef>
          <a:fontRef idx="minor">
            <a:schemeClr val="dk1"/>
          </a:fontRef>
        </p:style>
        <p:txBody>
          <a:bodyPr>
            <a:noAutofit/>
          </a:bodyPr>
          <a:lstStyle/>
          <a:p>
            <a:pPr algn="justLow"/>
            <a:r>
              <a:rPr lang="ar-SA" sz="2800" dirty="0" smtClean="0"/>
              <a:t>مصرف آسپرین معمولا در خانه و بعد از مرخص شدن از بیمارستان نیز باید ادامه داشته باشد. به یاد داشته باشید از مصرف خودسرانه هر دارویی از جمله آسپرین خودداری کنید. مصرف خودسرانه آسپرین ممکن است باعث بروز سندرم ری (</a:t>
            </a:r>
            <a:r>
              <a:rPr lang="en-US" sz="2000" dirty="0" smtClean="0"/>
              <a:t>Reye</a:t>
            </a:r>
            <a:r>
              <a:rPr lang="ar-SA" sz="2800" dirty="0" smtClean="0"/>
              <a:t>) شود لذا قبل از دادن آسپرین به کودکتان با پزشک مشورت کنید. اگر کودک شما در حین مصرف آسپرین در معرض ابتلا به بیماری </a:t>
            </a:r>
            <a:r>
              <a:rPr lang="ar-SA" sz="2800" u="sng" dirty="0" smtClean="0">
                <a:hlinkClick r:id="rId2" tooltip="تفاوت سرماخوردگی و آنفولانزا"/>
              </a:rPr>
              <a:t>آنفلوانزا </a:t>
            </a:r>
            <a:r>
              <a:rPr lang="ar-SA" sz="2800" dirty="0" smtClean="0"/>
              <a:t>و یا آبله مرغان قرار گرفت و یا به این بیماری ها مبتلا شد بلافاصله به پزشک مراجعه کنید.</a:t>
            </a:r>
            <a:r>
              <a:rPr lang="en-US" sz="2800" dirty="0" smtClean="0"/>
              <a:t/>
            </a:r>
            <a:br>
              <a:rPr lang="en-US" sz="2800" dirty="0" smtClean="0"/>
            </a:br>
            <a:r>
              <a:rPr lang="ar-SA" sz="2800" dirty="0" smtClean="0"/>
              <a:t>ممکن است کودک شما خسته شود، گریه کند و یا پوست او برای مدت یک ماه و یا بیشتر خشک شود. سعی کنید کاری کنید که کودکتان بیش از حد خسته نشود. می توانید برای مرطوب نگه داشتن پوست انگشتان دست و پای کودکتان، از لوسیون های مخصوص کودکان استفاده کنید.</a:t>
            </a:r>
            <a:r>
              <a:rPr lang="en-US" sz="2800" dirty="0" smtClean="0"/>
              <a:t/>
            </a:r>
            <a:br>
              <a:rPr lang="en-US" sz="2800" dirty="0" smtClean="0"/>
            </a:br>
            <a:endParaRPr lang="fa-IR" sz="2800" dirty="0"/>
          </a:p>
        </p:txBody>
      </p:sp>
    </p:spTree>
  </p:cSld>
  <p:clrMapOvr>
    <a:masterClrMapping/>
  </p:clrMapOvr>
  <p:transition>
    <p:comb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2800" b="1" dirty="0" smtClean="0"/>
              <a:t>درمان کودکان مبتلا به آنوریسم عروق کرونر:</a:t>
            </a:r>
            <a:r>
              <a:rPr lang="en-US" sz="2800" dirty="0" smtClean="0"/>
              <a:t/>
            </a:r>
            <a:br>
              <a:rPr lang="en-US" sz="2800" dirty="0" smtClean="0"/>
            </a:br>
            <a:endParaRPr lang="fa-IR" sz="2800" dirty="0"/>
          </a:p>
        </p:txBody>
      </p:sp>
      <p:sp>
        <p:nvSpPr>
          <p:cNvPr id="3" name="Content Placeholder 2"/>
          <p:cNvSpPr>
            <a:spLocks noGrp="1"/>
          </p:cNvSpPr>
          <p:nvPr>
            <p:ph idx="1"/>
          </p:nvPr>
        </p:nvSpPr>
        <p:spPr>
          <a:xfrm>
            <a:off x="1435608" y="1500174"/>
            <a:ext cx="7351234" cy="4748226"/>
          </a:xfrm>
        </p:spPr>
        <p:txBody>
          <a:bodyPr>
            <a:normAutofit lnSpcReduction="10000"/>
          </a:bodyPr>
          <a:lstStyle/>
          <a:p>
            <a:pPr algn="justLow" fontAlgn="base"/>
            <a:r>
              <a:rPr lang="ar-SA" sz="3000" dirty="0" smtClean="0"/>
              <a:t>درصورتیکه کودک مبتلا به آنوریسم عروق کرونر شود نیاز به درمان طولانی مدت برای کاهش ایجاد لخته دارد  .احتمال وجود لخته درمرحله فاز تحت حادکه میزان پلاکت افزایش یافته است والتهاب عروق خونی وجود دارد بیشتراست .درمان با آسپرین متداولترین درمان است.زمانی که آنوریسم خیلی بزرگ شود سایر داروها مانند :هپارین ووارفارین شروع میشود.داروهای جدیدتر مانند:</a:t>
            </a:r>
            <a:r>
              <a:rPr lang="en-US" sz="2000" dirty="0" smtClean="0"/>
              <a:t>Plavix</a:t>
            </a:r>
            <a:r>
              <a:rPr lang="fa-IR" sz="3000" dirty="0" smtClean="0"/>
              <a:t> نیز میتواند استفاده شود که با توجه به نظر متخصصین قلب برای هر کودک متفاوت است.</a:t>
            </a:r>
            <a:endParaRPr lang="en-US" sz="3000" dirty="0" smtClean="0"/>
          </a:p>
          <a:p>
            <a:pPr fontAlgn="base"/>
            <a:r>
              <a:rPr lang="ar-SA" dirty="0" smtClean="0"/>
              <a:t> </a:t>
            </a:r>
            <a:endParaRPr lang="en-US" dirty="0" smtClean="0"/>
          </a:p>
          <a:p>
            <a:endParaRPr lang="fa-IR" dirty="0"/>
          </a:p>
        </p:txBody>
      </p:sp>
    </p:spTree>
  </p:cSld>
  <p:clrMapOvr>
    <a:masterClrMapping/>
  </p:clrMapOvr>
  <p:transition>
    <p:checke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5852" y="142852"/>
            <a:ext cx="7498080" cy="1143000"/>
          </a:xfrm>
        </p:spPr>
        <p:txBody>
          <a:bodyPr>
            <a:normAutofit/>
          </a:bodyPr>
          <a:lstStyle/>
          <a:p>
            <a:pPr algn="r"/>
            <a:r>
              <a:rPr lang="ar-SA" sz="2800" b="1" dirty="0" smtClean="0"/>
              <a:t>بیماری کاوازاکی تا چه حد می تواند خطرناک باشد؟</a:t>
            </a:r>
            <a:r>
              <a:rPr lang="en-US" sz="2800" dirty="0" smtClean="0"/>
              <a:t/>
            </a:r>
            <a:br>
              <a:rPr lang="en-US" sz="2800" dirty="0" smtClean="0"/>
            </a:br>
            <a:endParaRPr lang="fa-IR" sz="2800" dirty="0"/>
          </a:p>
        </p:txBody>
      </p:sp>
      <p:sp>
        <p:nvSpPr>
          <p:cNvPr id="3" name="Content Placeholder 2"/>
          <p:cNvSpPr>
            <a:spLocks noGrp="1"/>
          </p:cNvSpPr>
          <p:nvPr>
            <p:ph idx="1"/>
          </p:nvPr>
        </p:nvSpPr>
        <p:spPr>
          <a:xfrm>
            <a:off x="1435608" y="928670"/>
            <a:ext cx="7422672" cy="5572164"/>
          </a:xfrm>
        </p:spPr>
        <p:style>
          <a:lnRef idx="1">
            <a:schemeClr val="accent2"/>
          </a:lnRef>
          <a:fillRef idx="2">
            <a:schemeClr val="accent2"/>
          </a:fillRef>
          <a:effectRef idx="1">
            <a:schemeClr val="accent2"/>
          </a:effectRef>
          <a:fontRef idx="minor">
            <a:schemeClr val="dk1"/>
          </a:fontRef>
        </p:style>
        <p:txBody>
          <a:bodyPr>
            <a:noAutofit/>
          </a:bodyPr>
          <a:lstStyle/>
          <a:p>
            <a:pPr algn="justLow"/>
            <a:r>
              <a:rPr lang="ar-SA" sz="2700" dirty="0" smtClean="0"/>
              <a:t>در صورت عدم درمان مناسب احتمال عارضه قلبي وجود دارد و به طور کلي طبق آمار 2 درصد از بيماران از التهاب عروق کرونر و عوارض آن از بين مي روند. در ابتداي اين بيماري بايد اکوکارديوگرافي انجام شود و سپس 2 ماه بعد تکرار شود در صورت طبيعي بودن اکوکارديوگرافي دوم احتمال بروز مشکل قلبي در اين دسته بيماران به علت بيماري کاوازاکي بسيار بعيد مي باشد. ممکن است تا زمانی که کودک شما سلامتی کامل خود را به دست بیاورد چند روزی طول بکشد اما بسیاری از کودکان مبتلا به کاوازاکی در نهایت به طور کامل و بدون هیچ مشکل طولانی مدتی درمان می شوند. تشخیص و درمان زودهنگام بسیار مهم است زیرا که دوره بیماری را کوتاه تر می کند و احتمال بروز </a:t>
            </a:r>
            <a:r>
              <a:rPr lang="ar-SA" sz="2700" u="sng" dirty="0" smtClean="0">
                <a:hlinkClick r:id="rId2" tooltip="نکاتی برای کاهش ابتلا به بیماریهای قلبی"/>
              </a:rPr>
              <a:t>مشکلات قلبی</a:t>
            </a:r>
            <a:r>
              <a:rPr lang="ar-SA" sz="2700" dirty="0" smtClean="0">
                <a:hlinkClick r:id="rId2" tooltip="نکاتی برای کاهش ابتلا به بیماریهای قلبی"/>
              </a:rPr>
              <a:t> </a:t>
            </a:r>
            <a:r>
              <a:rPr lang="ar-SA" sz="2700" dirty="0" smtClean="0"/>
              <a:t>را کم می کند</a:t>
            </a:r>
            <a:r>
              <a:rPr lang="fa-IR" sz="2700" dirty="0" smtClean="0"/>
              <a:t>.</a:t>
            </a:r>
            <a:endParaRPr lang="fa-IR" sz="2700" dirty="0"/>
          </a:p>
        </p:txBody>
      </p:sp>
    </p:spTree>
  </p:cSld>
  <p:clrMapOvr>
    <a:masterClrMapping/>
  </p:clrMapOvr>
  <p:transition>
    <p:randomBar dir="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428604"/>
            <a:ext cx="7351234" cy="6000792"/>
          </a:xfrm>
        </p:spPr>
        <p:style>
          <a:lnRef idx="2">
            <a:schemeClr val="accent2"/>
          </a:lnRef>
          <a:fillRef idx="1">
            <a:schemeClr val="lt1"/>
          </a:fillRef>
          <a:effectRef idx="0">
            <a:schemeClr val="accent2"/>
          </a:effectRef>
          <a:fontRef idx="minor">
            <a:schemeClr val="dk1"/>
          </a:fontRef>
        </p:style>
        <p:txBody>
          <a:bodyPr>
            <a:normAutofit/>
          </a:bodyPr>
          <a:lstStyle/>
          <a:p>
            <a:pPr algn="justLow"/>
            <a:r>
              <a:rPr lang="ar-SA" sz="2800" dirty="0" smtClean="0"/>
              <a:t>انجام آزمایش های بعدی که پزشک برای کودکتان تجویز می کند می تواند به شما و پزشک کمک کند تا در مورد عدم بروز مشکلات قلبی دیگر مطمئن شوید.</a:t>
            </a:r>
            <a:r>
              <a:rPr lang="en-US" sz="2800" dirty="0" smtClean="0"/>
              <a:t/>
            </a:r>
            <a:br>
              <a:rPr lang="en-US" sz="2800" dirty="0" smtClean="0"/>
            </a:br>
            <a:r>
              <a:rPr lang="ar-SA" sz="2800" dirty="0" smtClean="0"/>
              <a:t>برخی از کودکان با آسیب های عروق کرونری مواجه می شوند. ممکن است عروق بیش از حد بزرگ شوند و یک آنوریسم ( </a:t>
            </a:r>
            <a:r>
              <a:rPr lang="en-US" sz="2000" dirty="0" smtClean="0"/>
              <a:t>aneurysm</a:t>
            </a:r>
            <a:r>
              <a:rPr lang="ar-SA" sz="2800" dirty="0" smtClean="0"/>
              <a:t> ) را تشکیل دهند. و یا ممکن است که عروق باریک شوند و کودک در معرض خطر بروز لخته خون قرار گیرد. کودکی که با آسیب های عروق کرونری مواجه می شود، در سنین بزرگسالی بیشتر در معرض حمله قلبی قرار دارد. اگر این شرایط کودک شما را تحت تاثیر قرار داد حتما در این مورد تحقیق کنید و تمام اقدامات پزشکی لازم را انجام دهید.</a:t>
            </a:r>
            <a:r>
              <a:rPr lang="en-US" sz="2800" dirty="0" smtClean="0"/>
              <a:t/>
            </a:r>
            <a:br>
              <a:rPr lang="en-US" sz="2800" dirty="0" smtClean="0"/>
            </a:br>
            <a:endParaRPr lang="fa-IR" sz="2800" dirty="0"/>
          </a:p>
        </p:txBody>
      </p:sp>
    </p:spTree>
  </p:cSld>
  <p:clrMapOvr>
    <a:masterClrMapping/>
  </p:clrMapOvr>
  <p:transition>
    <p:randomBa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2800" dirty="0" smtClean="0"/>
              <a:t>عود:</a:t>
            </a:r>
            <a:br>
              <a:rPr lang="ar-SA" sz="2800" dirty="0" smtClean="0"/>
            </a:br>
            <a:endParaRPr lang="fa-IR" sz="2800" dirty="0"/>
          </a:p>
        </p:txBody>
      </p:sp>
      <p:sp>
        <p:nvSpPr>
          <p:cNvPr id="3" name="Content Placeholder 2"/>
          <p:cNvSpPr>
            <a:spLocks noGrp="1"/>
          </p:cNvSpPr>
          <p:nvPr>
            <p:ph idx="1"/>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ar-SA" sz="2800" dirty="0" smtClean="0"/>
              <a:t>کمتر از 2 درصد کودکاني که يک بار به اين بيماري مبتلا شده اند، مجددا دچار اين بيماري مي شوند.</a:t>
            </a:r>
            <a:endParaRPr lang="en-US" sz="2800" dirty="0" smtClean="0"/>
          </a:p>
          <a:p>
            <a:endParaRPr lang="fa-IR" dirty="0"/>
          </a:p>
        </p:txBody>
      </p:sp>
    </p:spTree>
  </p:cSld>
  <p:clrMapOvr>
    <a:masterClrMapping/>
  </p:clrMapOvr>
  <p:transition>
    <p:newsfla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2800" b="1" dirty="0" smtClean="0"/>
              <a:t>پيشگيري:</a:t>
            </a:r>
            <a:br>
              <a:rPr lang="ar-SA" sz="2800" b="1" dirty="0" smtClean="0"/>
            </a:br>
            <a:endParaRPr lang="fa-IR" sz="2800" dirty="0"/>
          </a:p>
        </p:txBody>
      </p:sp>
      <p:sp>
        <p:nvSpPr>
          <p:cNvPr id="3" name="Content Placeholder 2"/>
          <p:cNvSpPr>
            <a:spLocks noGrp="1"/>
          </p:cNvSpPr>
          <p:nvPr>
            <p:ph idx="1"/>
          </p:nvPr>
        </p:nvSpPr>
        <p:spPr/>
        <p:style>
          <a:lnRef idx="0">
            <a:schemeClr val="accent2"/>
          </a:lnRef>
          <a:fillRef idx="3">
            <a:schemeClr val="accent2"/>
          </a:fillRef>
          <a:effectRef idx="3">
            <a:schemeClr val="accent2"/>
          </a:effectRef>
          <a:fontRef idx="minor">
            <a:schemeClr val="lt1"/>
          </a:fontRef>
        </p:style>
        <p:txBody>
          <a:bodyPr/>
          <a:lstStyle/>
          <a:p>
            <a:r>
              <a:rPr lang="ar-SA" sz="2800" dirty="0" smtClean="0"/>
              <a:t>متاسفانه به دليل عدم اطلاع از عامل ايجاد کننده بيماري، در حال حاضر راهي براي پيشگيري از ابتلا به بيماري وجود ندارد. / </a:t>
            </a:r>
            <a:endParaRPr lang="en-US" sz="2800" dirty="0" smtClean="0"/>
          </a:p>
          <a:p>
            <a:endParaRPr lang="fa-IR" dirty="0"/>
          </a:p>
        </p:txBody>
      </p:sp>
    </p:spTree>
  </p:cSld>
  <p:clrMapOvr>
    <a:masterClrMapping/>
  </p:clrMapOvr>
  <p:transition>
    <p:strip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500042"/>
            <a:ext cx="8072494" cy="5857916"/>
          </a:xfrm>
        </p:spPr>
        <p:style>
          <a:lnRef idx="1">
            <a:schemeClr val="accent2"/>
          </a:lnRef>
          <a:fillRef idx="2">
            <a:schemeClr val="accent2"/>
          </a:fillRef>
          <a:effectRef idx="1">
            <a:schemeClr val="accent2"/>
          </a:effectRef>
          <a:fontRef idx="minor">
            <a:schemeClr val="dk1"/>
          </a:fontRef>
        </p:style>
        <p:txBody>
          <a:bodyPr>
            <a:normAutofit fontScale="90000"/>
          </a:bodyPr>
          <a:lstStyle/>
          <a:p>
            <a:pPr algn="r"/>
            <a:r>
              <a:rPr lang="ar-SA" sz="2800" dirty="0" smtClean="0"/>
              <a:t>س کاوازاکی</a:t>
            </a:r>
            <a:r>
              <a:rPr sz="2800" dirty="0" smtClean="0"/>
              <a:t> Kawasaki syndrome </a:t>
            </a:r>
            <a:r>
              <a:rPr lang="ar-SA" sz="2800" dirty="0" smtClean="0"/>
              <a:t>یکی از سندرم هایی که اغلب در کودکان زیر 5 سال رخ می دهد سندرم کاوازاکی می باشد. این بیماری با علت ناشناخته باعث التهاب عروق خونی در سرتاسر بدن می شود. آمار ابتلا به این بیماری 37 کودک پسر به یک کودک دختر می باشد. یکی از دلایل اصلی بیماری قلبی در دوران کودکی کاوازاکی می باشد.اما این بیماری واگیردار نمی باشد. علت این بیماری به درستی شناخته نشده است.هرچند عوامل عفونی، عوامل محیطی، سم تولید شده توسط باکتری ها ممکن است نقش داشته باشند.. کاوازاکی یک بیماری نادر دوران کودکیست که عروق خونی را تحت تاثیر قرار می دهد. علائم آن می توانند برای چند روز بسیار شدید باشند به گونه ای که حتی می توانند به شدت باعث نگرانی پدر و مادر کودک شوند. اما بعد از آن بسیاری از کودکان به زندگی طبیعی خود ادامه خواهند داد. کاوازاکی اغلب در اواخر زمستان و اوایل بهار رخ می دهد</a:t>
            </a:r>
            <a:r>
              <a:rPr sz="2800" dirty="0" smtClean="0"/>
              <a:t/>
            </a:r>
            <a:br>
              <a:rPr sz="2800" dirty="0" smtClean="0"/>
            </a:br>
            <a:endParaRPr lang="fa-IR" sz="2800" dirty="0"/>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SA" sz="3100" dirty="0" smtClean="0"/>
              <a:t>علل بیماری کاوازاکی</a:t>
            </a:r>
            <a:r>
              <a:rPr lang="ar-SA" sz="3100" b="1" dirty="0" smtClean="0"/>
              <a:t> :</a:t>
            </a:r>
            <a:r>
              <a:rPr lang="en-US" b="1" dirty="0" smtClean="0"/>
              <a:t/>
            </a:r>
            <a:br>
              <a:rPr lang="en-US" b="1" dirty="0" smtClean="0"/>
            </a:br>
            <a:endParaRPr lang="fa-IR" dirty="0"/>
          </a:p>
        </p:txBody>
      </p:sp>
      <p:sp>
        <p:nvSpPr>
          <p:cNvPr id="3" name="Content Placeholder 2"/>
          <p:cNvSpPr>
            <a:spLocks noGrp="1"/>
          </p:cNvSpPr>
          <p:nvPr>
            <p:ph idx="1"/>
          </p:nvPr>
        </p:nvSpPr>
        <p:spPr>
          <a:xfrm>
            <a:off x="1428728" y="1071546"/>
            <a:ext cx="7429552" cy="5157790"/>
          </a:xfrm>
        </p:spPr>
        <p:style>
          <a:lnRef idx="2">
            <a:schemeClr val="accent2"/>
          </a:lnRef>
          <a:fillRef idx="1">
            <a:schemeClr val="lt1"/>
          </a:fillRef>
          <a:effectRef idx="0">
            <a:schemeClr val="accent2"/>
          </a:effectRef>
          <a:fontRef idx="minor">
            <a:schemeClr val="dk1"/>
          </a:fontRef>
        </p:style>
        <p:txBody>
          <a:bodyPr>
            <a:normAutofit fontScale="92500" lnSpcReduction="10000"/>
          </a:bodyPr>
          <a:lstStyle/>
          <a:p>
            <a:r>
              <a:rPr lang="ar-SA" sz="3000" dirty="0" smtClean="0"/>
              <a:t>اين بيماري با علت ناشناخته باعث التهاب عروق شده و ارگان هاي زيادي را در بدن درگير مي کند. پوست، مخاط، غدد لنفاوي، ديواره رگها و قلب در اين بيماري درگير مي شوند. اين بيماري براي اولين بار در سال 1967 در ژاپن گزارش شد و در حال حاضر نيز در ژاپن بيشترين شيوع را دارد. (175 بيمار به ازاي يکصد هزار نفر). اين بيماري بيشتر در بچه هاي کوچک اتفاق مي افتد به طوري که 80 درصد بيماران، کودکان زير 5 سال هستند. علت بيماري شناخته شده نيست و فرضيه هاي مختلفي براي ايجاد بيماري وجود دارد، اما آنچه مسلم است اينکه بيماري واگيردار نمي باشد.برخی معتقدند که براثرعفونت ایجاد میشود اما باکتری یا ویروس خاصی تا به حال شناخته نشده است.</a:t>
            </a:r>
            <a:endParaRPr lang="en-US" sz="3000" dirty="0" smtClean="0"/>
          </a:p>
          <a:p>
            <a:endParaRPr lang="fa-IR" dirty="0"/>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279796" cy="6155076"/>
          </a:xfrm>
        </p:spPr>
        <p:style>
          <a:lnRef idx="1">
            <a:schemeClr val="accent2"/>
          </a:lnRef>
          <a:fillRef idx="2">
            <a:schemeClr val="accent2"/>
          </a:fillRef>
          <a:effectRef idx="1">
            <a:schemeClr val="accent2"/>
          </a:effectRef>
          <a:fontRef idx="minor">
            <a:schemeClr val="dk1"/>
          </a:fontRef>
        </p:style>
        <p:txBody>
          <a:bodyPr>
            <a:normAutofit/>
          </a:bodyPr>
          <a:lstStyle/>
          <a:p>
            <a:pPr algn="r"/>
            <a:r>
              <a:rPr lang="ar-SA" sz="2800" dirty="0" smtClean="0">
                <a:effectLst/>
              </a:rPr>
              <a:t>آنچه در اين بيماري مهم است بروز درگيري قلبي مي باشد. همان گونه که گفته شد التهاب عروق ماحصل بيماري کاوازاکي است به همين جهت درگيري در عروق کرونر قلب هم اتفاق مي افتد و موجب آنوريسم در آن عروق (کرونر قلب) مي شود. ايجاد انوريسم مي تواند باعث سکته قلبي حتي در کودکان شود.</a:t>
            </a:r>
            <a:br>
              <a:rPr lang="ar-SA" sz="2800" dirty="0" smtClean="0">
                <a:effectLst/>
              </a:rPr>
            </a:br>
            <a:r>
              <a:rPr lang="ar-SA" sz="2800" dirty="0" smtClean="0">
                <a:effectLst/>
              </a:rPr>
              <a:t>آنوريسم عروق کرونر قلب در 18-10 درصد کودکان مبتلا به بيماري کاوازاکي اتفاق مي افتد به خصوص در بيماراني که درمان سريع براي آنها شروع نشود. طبق آمار در حال حاضر کاوازاکي شايع ترين علت بيماري قلبي اکتسابي در کودکان آمريکايي مي باشد.</a:t>
            </a:r>
            <a:r>
              <a:rPr lang="ar-SA" sz="2800" b="1" dirty="0" smtClean="0">
                <a:effectLst/>
              </a:rPr>
              <a:t/>
            </a:r>
            <a:br>
              <a:rPr lang="ar-SA" sz="2800" b="1" dirty="0" smtClean="0">
                <a:effectLst/>
              </a:rPr>
            </a:br>
            <a:r>
              <a:rPr lang="ar-SA" sz="2800" b="1" dirty="0" smtClean="0">
                <a:effectLst/>
              </a:rPr>
              <a:t> </a:t>
            </a:r>
            <a:r>
              <a:rPr lang="en-US" sz="2800" dirty="0" smtClean="0">
                <a:effectLst/>
              </a:rPr>
              <a:t/>
            </a:r>
            <a:br>
              <a:rPr lang="en-US" sz="2800" dirty="0" smtClean="0">
                <a:effectLst/>
              </a:rPr>
            </a:br>
            <a:endParaRPr lang="fa-IR" sz="2800" dirty="0">
              <a:effectLst/>
            </a:endParaRP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357166"/>
            <a:ext cx="7498080" cy="714380"/>
          </a:xfrm>
        </p:spPr>
        <p:txBody>
          <a:bodyPr>
            <a:normAutofit fontScale="90000"/>
          </a:bodyPr>
          <a:lstStyle/>
          <a:p>
            <a:pPr algn="r"/>
            <a:r>
              <a:rPr lang="fa-IR" sz="3100" b="1" dirty="0" smtClean="0"/>
              <a:t>علایم بیماری کاوازاکی</a:t>
            </a:r>
            <a:r>
              <a:rPr lang="fa-IR" sz="3100" dirty="0" smtClean="0"/>
              <a:t>:</a:t>
            </a:r>
            <a:r>
              <a:rPr lang="en-US" dirty="0" smtClean="0"/>
              <a:t/>
            </a:r>
            <a:br>
              <a:rPr lang="en-US" dirty="0" smtClean="0"/>
            </a:br>
            <a:endParaRPr lang="fa-IR" dirty="0"/>
          </a:p>
        </p:txBody>
      </p:sp>
      <p:sp>
        <p:nvSpPr>
          <p:cNvPr id="3" name="Content Placeholder 2"/>
          <p:cNvSpPr>
            <a:spLocks noGrp="1"/>
          </p:cNvSpPr>
          <p:nvPr>
            <p:ph idx="1"/>
          </p:nvPr>
        </p:nvSpPr>
        <p:spPr>
          <a:xfrm>
            <a:off x="1435608" y="1000108"/>
            <a:ext cx="7351234" cy="5248292"/>
          </a:xfrm>
        </p:spPr>
        <p:style>
          <a:lnRef idx="2">
            <a:schemeClr val="accent2"/>
          </a:lnRef>
          <a:fillRef idx="1">
            <a:schemeClr val="lt1"/>
          </a:fillRef>
          <a:effectRef idx="0">
            <a:schemeClr val="accent2"/>
          </a:effectRef>
          <a:fontRef idx="minor">
            <a:schemeClr val="dk1"/>
          </a:fontRef>
        </p:style>
        <p:txBody>
          <a:bodyPr>
            <a:normAutofit fontScale="85000" lnSpcReduction="20000"/>
          </a:bodyPr>
          <a:lstStyle/>
          <a:p>
            <a:pPr algn="justLow"/>
            <a:r>
              <a:rPr lang="ar-SA" dirty="0" smtClean="0"/>
              <a:t>بيماري با تب بالا شروع شده و اين تب معمولا به استامينوفن و بروفن به خوبي جواب نمي دهد. تب معمولا تا 2 هفته طول مي کشد و بيشتر بچه ها در دوره تب بي قرار هستند. از علائم ديگر بيماري ايجاد قرمزي در چشم ها مي باشد که معمولا درگيري در هر دو چشم ايجاد شده و بدون ترشح مي باشد. مخاط دهان قرمز رنگ و دور لب ها ترک خوردگي ايجاد مي شود.لایه فوقانی زبان پوسته دار میشود که باعث ایجاد نمای زبان توت فرنگی میشوددراین حالت زبان قرمز وشفاف می شود غده لنفاوي در گردن برجسته مي شود که معمولا در يک طرف گردن بوده و دردناک نمي باشد.اما به اندازه ی </a:t>
            </a:r>
            <a:r>
              <a:rPr lang="fa-IR" dirty="0" smtClean="0"/>
              <a:t>1/5</a:t>
            </a:r>
            <a:r>
              <a:rPr lang="ar-SA" dirty="0" smtClean="0"/>
              <a:t>سانتی </a:t>
            </a:r>
            <a:r>
              <a:rPr lang="ar-SA" dirty="0" smtClean="0"/>
              <a:t>متر است. در اوايل بيماري ضايعات جلدي به صورت دانه هاي قرمز رنگ روي پوست ايجاد مي شود و سپس پوسته ريزي در ناحيه اطراف کشاله ی ران، نوک انگشتان دست و پا در اواخر بيماري ديده مي شود</a:t>
            </a:r>
            <a:endParaRPr lang="fa-IR" dirty="0"/>
          </a:p>
        </p:txBody>
      </p:sp>
    </p:spTree>
  </p:cSld>
  <p:clrMapOvr>
    <a:masterClrMapping/>
  </p:clrMapOvr>
  <p:transition>
    <p:wipe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5852" y="357166"/>
            <a:ext cx="7072362" cy="6000792"/>
          </a:xfrm>
        </p:spPr>
        <p:style>
          <a:lnRef idx="1">
            <a:schemeClr val="accent2"/>
          </a:lnRef>
          <a:fillRef idx="2">
            <a:schemeClr val="accent2"/>
          </a:fillRef>
          <a:effectRef idx="1">
            <a:schemeClr val="accent2"/>
          </a:effectRef>
          <a:fontRef idx="minor">
            <a:schemeClr val="dk1"/>
          </a:fontRef>
        </p:style>
        <p:txBody>
          <a:bodyPr>
            <a:noAutofit/>
          </a:bodyPr>
          <a:lstStyle/>
          <a:p>
            <a:pPr algn="justLow" fontAlgn="base"/>
            <a:r>
              <a:rPr lang="ar-SA" sz="2400" dirty="0" smtClean="0"/>
              <a:t>درتمام دوره های بیماری کودک اغلب تحریک پذیر است در برخی موارد که تشخیص بیماری واضح نیست کشیدن مایع مغزی نخاعی برای ارزیابی علل تب انجام میشودکه در این حالت التهاب خفیف درمایع مغزی نخاعی دیده میشود که به آن مننزیت غیرچرکی گویند.3/1بیماران دچار درد موقت مفاصل (آرتریت) میشوند که معمولا از مفاصل کوچک مانندانگشتان دست وپا شروع میشودوبه سوی مفاصل بزرگ تحمل کننده وزن پیشرفت میکنند(زانو-آرنج-لگن)بسیاری ازکودکان اسهال وتهوع دارند.کیسه ی صفراممکن است بزرگ شودوکودک ممکن است دچار دردسمت راست وبالای شکم شود.افزایش آنزیمهای کبدی نیز دیده میشود. بیماری کاوازاکی در کودکان گاهی بدون آنکه معیارهای تشخیصی را کامل کند دچار آسیب عروق کرونر میشود .این بیماری یک بیماری خود محدود شونده میباشد به این معنا که اگر بيماري درمان نشود اين علائم خود به خود از بين مي روند یعنی زمان 8-6هفته زمان لازم است تا علایم ازبین رود اما اگر انوريسم عرو ق کرونر ايجاد شودو بهبود نيابد احتمال بروز سکته قلبي در اين دسته از بيماران وجود خواهد داشت.</a:t>
            </a:r>
            <a:r>
              <a:rPr lang="en-US" sz="2400" dirty="0" smtClean="0"/>
              <a:t/>
            </a:r>
            <a:br>
              <a:rPr lang="en-US" sz="2400" dirty="0" smtClean="0"/>
            </a:br>
            <a:r>
              <a:rPr lang="ar-SA" sz="2400" dirty="0" smtClean="0"/>
              <a:t> </a:t>
            </a:r>
            <a:r>
              <a:rPr lang="en-US" sz="2400" dirty="0" smtClean="0"/>
              <a:t/>
            </a:r>
            <a:br>
              <a:rPr lang="en-US" sz="2400" dirty="0" smtClean="0"/>
            </a:br>
            <a:endParaRPr lang="fa-IR" sz="2400" dirty="0"/>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662" y="571480"/>
            <a:ext cx="7429552" cy="785810"/>
          </a:xfrm>
        </p:spPr>
        <p:txBody>
          <a:bodyPr>
            <a:normAutofit fontScale="90000"/>
          </a:bodyPr>
          <a:lstStyle/>
          <a:p>
            <a:pPr algn="r" fontAlgn="base"/>
            <a:r>
              <a:rPr lang="ar-SA" sz="3100" b="1" dirty="0" smtClean="0"/>
              <a:t>سیربالینی این بیماری : </a:t>
            </a:r>
            <a:r>
              <a:rPr lang="en-US" dirty="0" smtClean="0"/>
              <a:t/>
            </a:r>
            <a:br>
              <a:rPr lang="en-US" dirty="0" smtClean="0"/>
            </a:br>
            <a:r>
              <a:rPr lang="en-US" b="1" dirty="0" smtClean="0"/>
              <a:t> </a:t>
            </a:r>
            <a:r>
              <a:rPr lang="en-US" dirty="0" smtClean="0"/>
              <a:t/>
            </a:r>
            <a:br>
              <a:rPr lang="en-US" dirty="0" smtClean="0"/>
            </a:br>
            <a:endParaRPr lang="fa-IR" dirty="0"/>
          </a:p>
        </p:txBody>
      </p:sp>
      <p:sp>
        <p:nvSpPr>
          <p:cNvPr id="3" name="Content Placeholder 2"/>
          <p:cNvSpPr>
            <a:spLocks noGrp="1"/>
          </p:cNvSpPr>
          <p:nvPr>
            <p:ph idx="1"/>
          </p:nvPr>
        </p:nvSpPr>
        <p:spPr>
          <a:xfrm>
            <a:off x="1435608" y="928670"/>
            <a:ext cx="7422672" cy="5319730"/>
          </a:xfrm>
        </p:spPr>
        <p:txBody>
          <a:bodyPr>
            <a:normAutofit fontScale="92500"/>
          </a:bodyPr>
          <a:lstStyle/>
          <a:p>
            <a:pPr fontAlgn="base"/>
            <a:r>
              <a:rPr lang="ar-SA" sz="3000" dirty="0" smtClean="0"/>
              <a:t>به 3مرحله تقسیم میشود:</a:t>
            </a:r>
            <a:endParaRPr lang="en-US" sz="3000" dirty="0" smtClean="0"/>
          </a:p>
          <a:p>
            <a:pPr algn="justLow" fontAlgn="base"/>
            <a:r>
              <a:rPr lang="ar-SA" sz="3000" dirty="0" smtClean="0"/>
              <a:t>1-فاز حاد:با تبی که به مدت حداقل 5 روز (در صورت عدم درمان به طور میانگی تا 11روز )طول میکشد شروع  میشوددرطی اولین هفته علایم بیماری آشکار میشود اغلب زمانی که یکی از علایم ظاهر میشود دیگری ازبین میرودکه باعث دشواری تشخیص درطول روزهای اولیه بیماری میشود.اکوکاردیوگرافی قلب در زمان تشخیص بیماری برای فهمیدن اینکه قلب چطور فشرده میشودوبرای اندازه گیری اولیه وضعیت عروق کرونر انجام میشود.دربعضی کودکان به علت ضعف در انقباض عضلات ملتهب قلب کاهش متوسط تا خفیف برون ده قلب را دارند وممکن است کمی مایع اطراف قلب تجمع کرده باشد.</a:t>
            </a:r>
            <a:endParaRPr lang="en-US" sz="3000" dirty="0" smtClean="0"/>
          </a:p>
          <a:p>
            <a:endParaRPr lang="fa-IR" dirty="0"/>
          </a:p>
        </p:txBody>
      </p:sp>
    </p:spTree>
  </p:cSld>
  <p:clrMapOvr>
    <a:masterClrMapping/>
  </p:clrMapOvr>
  <p:transition>
    <p:whee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500042"/>
            <a:ext cx="7208358" cy="5929354"/>
          </a:xfrm>
        </p:spPr>
        <p:style>
          <a:lnRef idx="2">
            <a:schemeClr val="accent2"/>
          </a:lnRef>
          <a:fillRef idx="1">
            <a:schemeClr val="lt1"/>
          </a:fillRef>
          <a:effectRef idx="0">
            <a:schemeClr val="accent2"/>
          </a:effectRef>
          <a:fontRef idx="minor">
            <a:schemeClr val="dk1"/>
          </a:fontRef>
        </p:style>
        <p:txBody>
          <a:bodyPr>
            <a:normAutofit/>
          </a:bodyPr>
          <a:lstStyle/>
          <a:p>
            <a:pPr algn="justLow"/>
            <a:r>
              <a:rPr lang="ar-SA" sz="3100" dirty="0" smtClean="0"/>
              <a:t>2</a:t>
            </a:r>
            <a:r>
              <a:rPr lang="ar-SA" sz="2700" dirty="0" smtClean="0"/>
              <a:t>-فاز تحت حاد:از زمانی آغاز میشود که تب ازبین رفته باشددراین مرحله یکی ازعلایم تشخیصی که شامل پوسته ریزی در کف دست وپا که از انگشتان دست وپا اطراف ناخن شروع میشود ممکن است دیده شود.التهاب مفاصل بخصوص مفاصل بزرگ وجود دارد .بررسی های آزمایشگاهی افزایش </a:t>
            </a:r>
            <a:r>
              <a:rPr lang="en-US" sz="2000" dirty="0" smtClean="0"/>
              <a:t>WBC</a:t>
            </a:r>
            <a:r>
              <a:rPr lang="en-US" sz="2700" dirty="0" smtClean="0"/>
              <a:t>-</a:t>
            </a:r>
            <a:r>
              <a:rPr lang="en-US" sz="2000" dirty="0" smtClean="0"/>
              <a:t>PIT</a:t>
            </a:r>
            <a:r>
              <a:rPr lang="fa-IR" sz="2700" dirty="0" smtClean="0"/>
              <a:t>وافزایش پروتئین های لخته کننده خون را نشان میدهد.</a:t>
            </a:r>
            <a:r>
              <a:rPr lang="en-US" sz="2000" dirty="0" smtClean="0"/>
              <a:t>ESR</a:t>
            </a:r>
            <a:r>
              <a:rPr lang="en-US" sz="2700" dirty="0" smtClean="0"/>
              <a:t> </a:t>
            </a:r>
            <a:r>
              <a:rPr lang="fa-IR" sz="2700" dirty="0" smtClean="0"/>
              <a:t>یکی از آزمایشهایی است که میزان التهاب خون رانشان میدهدکه در این بیماری افزایش مییابد.کم خونی (کاهش سلولهای قرمز خون از حدطبیعی )شایع است.گشادشدگی وآنوریسم عروق کرونردر اکو دراین مرحله دیده میشود.</a:t>
            </a:r>
            <a:r>
              <a:rPr lang="en-US" sz="2700" dirty="0" smtClean="0"/>
              <a:t/>
            </a:r>
            <a:br>
              <a:rPr lang="en-US" sz="2700" dirty="0" smtClean="0"/>
            </a:br>
            <a:endParaRPr lang="fa-IR" sz="27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642918"/>
            <a:ext cx="7136920" cy="2500330"/>
          </a:xfrm>
        </p:spPr>
        <p:style>
          <a:lnRef idx="2">
            <a:schemeClr val="accent2">
              <a:shade val="50000"/>
            </a:schemeClr>
          </a:lnRef>
          <a:fillRef idx="1">
            <a:schemeClr val="accent2"/>
          </a:fillRef>
          <a:effectRef idx="0">
            <a:schemeClr val="accent2"/>
          </a:effectRef>
          <a:fontRef idx="minor">
            <a:schemeClr val="lt1"/>
          </a:fontRef>
        </p:style>
        <p:txBody>
          <a:bodyPr>
            <a:normAutofit/>
          </a:bodyPr>
          <a:lstStyle/>
          <a:p>
            <a:pPr algn="justLow"/>
            <a:r>
              <a:rPr lang="fa-IR" sz="2800" dirty="0" smtClean="0"/>
              <a:t>3-فاز نقاهت:کودک شروع به خوب شدن میکندوعلایم آزمایشگاهی به حالت طبیعی برمیگردنداگرچه کودک احساس خوب شدن داردامااتساع عروق کرونر ممکن است بزرگترشود.</a:t>
            </a:r>
            <a:r>
              <a:rPr lang="en-US" sz="2800" dirty="0" smtClean="0"/>
              <a:t/>
            </a:r>
            <a:br>
              <a:rPr lang="en-US" sz="2800" dirty="0" smtClean="0"/>
            </a:br>
            <a:endParaRPr lang="fa-IR" sz="2800" dirty="0"/>
          </a:p>
        </p:txBody>
      </p:sp>
    </p:spTree>
  </p:cSld>
  <p:clrMapOvr>
    <a:masterClrMapping/>
  </p:clrMapOvr>
  <p:transition>
    <p:wheel spokes="2"/>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110</TotalTime>
  <Words>1593</Words>
  <Application>Microsoft Office PowerPoint</Application>
  <PresentationFormat>On-screen Show (4:3)</PresentationFormat>
  <Paragraphs>34</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Solstice</vt:lpstr>
      <vt:lpstr>سندروم کاوازاکي</vt:lpstr>
      <vt:lpstr>س کاوازاکی Kawasaki syndrome یکی از سندرم هایی که اغلب در کودکان زیر 5 سال رخ می دهد سندرم کاوازاکی می باشد. این بیماری با علت ناشناخته باعث التهاب عروق خونی در سرتاسر بدن می شود. آمار ابتلا به این بیماری 37 کودک پسر به یک کودک دختر می باشد. یکی از دلایل اصلی بیماری قلبی در دوران کودکی کاوازاکی می باشد.اما این بیماری واگیردار نمی باشد. علت این بیماری به درستی شناخته نشده است.هرچند عوامل عفونی، عوامل محیطی، سم تولید شده توسط باکتری ها ممکن است نقش داشته باشند.. کاوازاکی یک بیماری نادر دوران کودکیست که عروق خونی را تحت تاثیر قرار می دهد. علائم آن می توانند برای چند روز بسیار شدید باشند به گونه ای که حتی می توانند به شدت باعث نگرانی پدر و مادر کودک شوند. اما بعد از آن بسیاری از کودکان به زندگی طبیعی خود ادامه خواهند داد. کاوازاکی اغلب در اواخر زمستان و اوایل بهار رخ می دهد </vt:lpstr>
      <vt:lpstr>علل بیماری کاوازاکی : </vt:lpstr>
      <vt:lpstr>آنچه در اين بيماري مهم است بروز درگيري قلبي مي باشد. همان گونه که گفته شد التهاب عروق ماحصل بيماري کاوازاکي است به همين جهت درگيري در عروق کرونر قلب هم اتفاق مي افتد و موجب آنوريسم در آن عروق (کرونر قلب) مي شود. ايجاد انوريسم مي تواند باعث سکته قلبي حتي در کودکان شود. آنوريسم عروق کرونر قلب در 18-10 درصد کودکان مبتلا به بيماري کاوازاکي اتفاق مي افتد به خصوص در بيماراني که درمان سريع براي آنها شروع نشود. طبق آمار در حال حاضر کاوازاکي شايع ترين علت بيماري قلبي اکتسابي در کودکان آمريکايي مي باشد.   </vt:lpstr>
      <vt:lpstr>علایم بیماری کاوازاکی: </vt:lpstr>
      <vt:lpstr>درتمام دوره های بیماری کودک اغلب تحریک پذیر است در برخی موارد که تشخیص بیماری واضح نیست کشیدن مایع مغزی نخاعی برای ارزیابی علل تب انجام میشودکه در این حالت التهاب خفیف درمایع مغزی نخاعی دیده میشود که به آن مننزیت غیرچرکی گویند.3/1بیماران دچار درد موقت مفاصل (آرتریت) میشوند که معمولا از مفاصل کوچک مانندانگشتان دست وپا شروع میشودوبه سوی مفاصل بزرگ تحمل کننده وزن پیشرفت میکنند(زانو-آرنج-لگن)بسیاری ازکودکان اسهال وتهوع دارند.کیسه ی صفراممکن است بزرگ شودوکودک ممکن است دچار دردسمت راست وبالای شکم شود.افزایش آنزیمهای کبدی نیز دیده میشود. بیماری کاوازاکی در کودکان گاهی بدون آنکه معیارهای تشخیصی را کامل کند دچار آسیب عروق کرونر میشود .این بیماری یک بیماری خود محدود شونده میباشد به این معنا که اگر بيماري درمان نشود اين علائم خود به خود از بين مي روند یعنی زمان 8-6هفته زمان لازم است تا علایم ازبین رود اما اگر انوريسم عرو ق کرونر ايجاد شودو بهبود نيابد احتمال بروز سکته قلبي در اين دسته از بيماران وجود خواهد داشت.   </vt:lpstr>
      <vt:lpstr>سیربالینی این بیماری :    </vt:lpstr>
      <vt:lpstr>2-فاز تحت حاد:از زمانی آغاز میشود که تب ازبین رفته باشددراین مرحله یکی ازعلایم تشخیصی که شامل پوسته ریزی در کف دست وپا که از انگشتان دست وپا اطراف ناخن شروع میشود ممکن است دیده شود.التهاب مفاصل بخصوص مفاصل بزرگ وجود دارد .بررسی های آزمایشگاهی افزایش WBC-PITوافزایش پروتئین های لخته کننده خون را نشان میدهد.ESR یکی از آزمایشهایی است که میزان التهاب خون رانشان میدهدکه در این بیماری افزایش مییابد.کم خونی (کاهش سلولهای قرمز خون از حدطبیعی )شایع است.گشادشدگی وآنوریسم عروق کرونردر اکو دراین مرحله دیده میشود. </vt:lpstr>
      <vt:lpstr>3-فاز نقاهت:کودک شروع به خوب شدن میکندوعلایم آزمایشگاهی به حالت طبیعی برمیگردنداگرچه کودک احساس خوب شدن داردامااتساع عروق کرونر ممکن است بزرگترشود. </vt:lpstr>
      <vt:lpstr>بیماری کاوازاکی چگونه برروی قلب اثرمیگذارد: </vt:lpstr>
      <vt:lpstr>تشخیص بیماری کاوازاکی : </vt:lpstr>
      <vt:lpstr>به طور کلاسيک تب بيش از 5 روز به علاوه بروز 4 علامت از 5 علامت زير مي تواند تشخيص بيماري کاوازاکي باشد:  1- قرمزي لب ها و دهان يا ترک خوردگي اطراف لب ها 2- دانه هاي پوستي 3- تورم پشت دست و پا 4- قرمزي چشم ها (هر دو چشم) 5- تورم غده لنفاوي در گردن که به صورت يکطرفه باشد و حداقل 1/5 سانتي متر بزرگي آن باشد.   </vt:lpstr>
      <vt:lpstr> درمان بیماری کاوازاکی : </vt:lpstr>
      <vt:lpstr>مصرف آسپرین معمولا در خانه و بعد از مرخص شدن از بیمارستان نیز باید ادامه داشته باشد. به یاد داشته باشید از مصرف خودسرانه هر دارویی از جمله آسپرین خودداری کنید. مصرف خودسرانه آسپرین ممکن است باعث بروز سندرم ری (Reye) شود لذا قبل از دادن آسپرین به کودکتان با پزشک مشورت کنید. اگر کودک شما در حین مصرف آسپرین در معرض ابتلا به بیماری آنفلوانزا و یا آبله مرغان قرار گرفت و یا به این بیماری ها مبتلا شد بلافاصله به پزشک مراجعه کنید. ممکن است کودک شما خسته شود، گریه کند و یا پوست او برای مدت یک ماه و یا بیشتر خشک شود. سعی کنید کاری کنید که کودکتان بیش از حد خسته نشود. می توانید برای مرطوب نگه داشتن پوست انگشتان دست و پای کودکتان، از لوسیون های مخصوص کودکان استفاده کنید. </vt:lpstr>
      <vt:lpstr>درمان کودکان مبتلا به آنوریسم عروق کرونر: </vt:lpstr>
      <vt:lpstr>بیماری کاوازاکی تا چه حد می تواند خطرناک باشد؟ </vt:lpstr>
      <vt:lpstr>انجام آزمایش های بعدی که پزشک برای کودکتان تجویز می کند می تواند به شما و پزشک کمک کند تا در مورد عدم بروز مشکلات قلبی دیگر مطمئن شوید. برخی از کودکان با آسیب های عروق کرونری مواجه می شوند. ممکن است عروق بیش از حد بزرگ شوند و یک آنوریسم ( aneurysm ) را تشکیل دهند. و یا ممکن است که عروق باریک شوند و کودک در معرض خطر بروز لخته خون قرار گیرد. کودکی که با آسیب های عروق کرونری مواجه می شود، در سنین بزرگسالی بیشتر در معرض حمله قلبی قرار دارد. اگر این شرایط کودک شما را تحت تاثیر قرار داد حتما در این مورد تحقیق کنید و تمام اقدامات پزشکی لازم را انجام دهید. </vt:lpstr>
      <vt:lpstr>عود: </vt:lpstr>
      <vt:lpstr>پيشگيري: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سندروم کاوازاکي</dc:title>
  <dc:creator>Hamid</dc:creator>
  <cp:lastModifiedBy>Hamid</cp:lastModifiedBy>
  <cp:revision>13</cp:revision>
  <dcterms:created xsi:type="dcterms:W3CDTF">2015-11-19T14:36:45Z</dcterms:created>
  <dcterms:modified xsi:type="dcterms:W3CDTF">2015-11-19T19:00:35Z</dcterms:modified>
</cp:coreProperties>
</file>